
<file path=[Content_Types].xml><?xml version="1.0" encoding="utf-8"?>
<Types xmlns="http://schemas.openxmlformats.org/package/2006/content-types">
  <Default Extension="gif" ContentType="image/gi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95" r:id="rId7"/>
    <p:sldId id="294" r:id="rId8"/>
    <p:sldId id="296" r:id="rId9"/>
    <p:sldId id="258" r:id="rId10"/>
    <p:sldId id="259" r:id="rId11"/>
    <p:sldId id="298" r:id="rId12"/>
    <p:sldId id="261" r:id="rId13"/>
    <p:sldId id="297" r:id="rId14"/>
    <p:sldId id="260" r:id="rId15"/>
    <p:sldId id="299" r:id="rId16"/>
    <p:sldId id="262" r:id="rId17"/>
    <p:sldId id="263" r:id="rId18"/>
    <p:sldId id="264" r:id="rId19"/>
    <p:sldId id="265" r:id="rId20"/>
    <p:sldId id="266" r:id="rId21"/>
    <p:sldId id="307" r:id="rId22"/>
    <p:sldId id="267" r:id="rId23"/>
    <p:sldId id="301" r:id="rId24"/>
    <p:sldId id="303" r:id="rId25"/>
    <p:sldId id="300" r:id="rId26"/>
    <p:sldId id="302" r:id="rId27"/>
    <p:sldId id="304" r:id="rId28"/>
    <p:sldId id="305" r:id="rId29"/>
    <p:sldId id="306" r:id="rId30"/>
    <p:sldId id="268" r:id="rId31"/>
    <p:sldId id="269" r:id="rId32"/>
    <p:sldId id="270" r:id="rId33"/>
    <p:sldId id="271" r:id="rId34"/>
    <p:sldId id="272" r:id="rId35"/>
    <p:sldId id="273" r:id="rId36"/>
    <p:sldId id="274"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CCAEEF0-F23A-471D-B396-52BD1ED92986}"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CCAEEF0-F23A-471D-B396-52BD1ED92986}"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CCAEEF0-F23A-471D-B396-52BD1ED92986}"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CAEEF0-F23A-471D-B396-52BD1ED92986}" type="datetimeFigureOut">
              <a:rPr lang="en-US" smtClean="0"/>
              <a:pPr/>
              <a:t>2/11/2026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CCAEEF0-F23A-471D-B396-52BD1ED92986}" type="datetimeFigureOut">
              <a:rPr lang="en-US" smtClean="0"/>
              <a:pPr/>
              <a:t>2/11/2026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CAEEF0-F23A-471D-B396-52BD1ED92986}" type="datetimeFigureOut">
              <a:rPr lang="en-US" smtClean="0"/>
              <a:pPr/>
              <a:t>2/11/2026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EEF0-F23A-471D-B396-52BD1ED92986}"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CCAEEF0-F23A-471D-B396-52BD1ED92986}" type="datetimeFigureOut">
              <a:rPr lang="en-US" smtClean="0"/>
              <a:pPr/>
              <a:t>2/11/2026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CAEEF0-F23A-471D-B396-52BD1ED92986}" type="datetimeFigureOut">
              <a:rPr lang="en-US" smtClean="0"/>
              <a:pPr/>
              <a:t>2/11/2026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491F82-F28A-4FED-BF92-4EECF608E4AE}" type="slidenum">
              <a:rPr lang="en-US" smtClean="0"/>
              <a:pPr/>
              <a:t>‹#›</a:t>
            </a:fld>
            <a:endParaRPr lang="en-US"/>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CAEEF0-F23A-471D-B396-52BD1ED92986}" type="datetimeFigureOut">
              <a:rPr lang="en-US" smtClean="0"/>
              <a:pPr/>
              <a:t>2/11/2026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491F82-F28A-4FED-BF92-4EECF608E4A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simplypsychology.org/psychosexual.html" TargetMode="External"/><Relationship Id="rId2" Type="http://schemas.openxmlformats.org/officeDocument/2006/relationships/hyperlink" Target="http://www.simplypsychology.org/unconscious-mind.html" TargetMode="External"/><Relationship Id="rId1" Type="http://schemas.openxmlformats.org/officeDocument/2006/relationships/slideLayout" Target="../slideLayouts/slideLayout2.xml"/><Relationship Id="rId4" Type="http://schemas.openxmlformats.org/officeDocument/2006/relationships/hyperlink" Target="http://www.simplypsychology.org/freewill-determinism.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simplypsychology.org/unconscious-mind.html" TargetMode="External"/><Relationship Id="rId2" Type="http://schemas.openxmlformats.org/officeDocument/2006/relationships/hyperlink" Target="http://www.simplypsychology.org/psyche.html" TargetMode="External"/><Relationship Id="rId1" Type="http://schemas.openxmlformats.org/officeDocument/2006/relationships/slideLayout" Target="../slideLayouts/slideLayout2.xml"/><Relationship Id="rId4" Type="http://schemas.openxmlformats.org/officeDocument/2006/relationships/hyperlink" Target="http://www.simplypsychology.org/defense-mechanisms.htm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INTRODUCTION TO COUNSELLING</a:t>
            </a:r>
          </a:p>
        </p:txBody>
      </p:sp>
      <p:sp>
        <p:nvSpPr>
          <p:cNvPr id="3" name="Subtitle 2"/>
          <p:cNvSpPr>
            <a:spLocks noGrp="1"/>
          </p:cNvSpPr>
          <p:nvPr>
            <p:ph type="subTitle" idx="1"/>
          </p:nvPr>
        </p:nvSpPr>
        <p:spPr/>
        <p:txBody>
          <a:bodyPr/>
          <a:lstStyle/>
          <a:p>
            <a:endParaRPr lang="en-US"/>
          </a:p>
        </p:txBody>
      </p:sp>
    </p:spTree>
  </p:cSld>
  <p:clrMapOvr>
    <a:masterClrMapping/>
  </p:clrMapOvr>
  <p:transition>
    <p:wedg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u="sng" dirty="0"/>
            </a:br>
            <a:r>
              <a:rPr lang="en-US" b="1" dirty="0"/>
              <a:t>What is Counseling? </a:t>
            </a:r>
            <a:br>
              <a:rPr lang="en-US" dirty="0"/>
            </a:br>
            <a:endParaRPr lang="en-US" dirty="0"/>
          </a:p>
        </p:txBody>
      </p:sp>
      <p:sp>
        <p:nvSpPr>
          <p:cNvPr id="3" name="Content Placeholder 2"/>
          <p:cNvSpPr>
            <a:spLocks noGrp="1"/>
          </p:cNvSpPr>
          <p:nvPr>
            <p:ph idx="1"/>
          </p:nvPr>
        </p:nvSpPr>
        <p:spPr/>
        <p:txBody>
          <a:bodyPr/>
          <a:lstStyle/>
          <a:p>
            <a:pPr fontAlgn="base"/>
            <a:r>
              <a:rPr lang="en-GB" dirty="0"/>
              <a:t>This is a therapeutic process of helping the client to see issues more clearly, from a different view-point. </a:t>
            </a:r>
          </a:p>
          <a:p>
            <a:pPr fontAlgn="base"/>
            <a:r>
              <a:rPr lang="en-GB" dirty="0"/>
              <a:t>It enables the client to focus on </a:t>
            </a:r>
            <a:r>
              <a:rPr lang="en-GB" dirty="0">
                <a:solidFill>
                  <a:srgbClr val="FF0000"/>
                </a:solidFill>
              </a:rPr>
              <a:t>feelings, thoughts </a:t>
            </a:r>
            <a:r>
              <a:rPr lang="en-GB" dirty="0"/>
              <a:t>or</a:t>
            </a:r>
            <a:r>
              <a:rPr lang="en-GB" dirty="0">
                <a:solidFill>
                  <a:srgbClr val="FF0000"/>
                </a:solidFill>
              </a:rPr>
              <a:t> behaviour, </a:t>
            </a:r>
            <a:r>
              <a:rPr lang="en-GB" dirty="0"/>
              <a:t>with a goal to facilitate a </a:t>
            </a:r>
            <a:r>
              <a:rPr lang="en-GB" dirty="0">
                <a:solidFill>
                  <a:schemeClr val="accent1"/>
                </a:solidFill>
              </a:rPr>
              <a:t>positive change. </a:t>
            </a:r>
            <a:endParaRPr lang="en-US" dirty="0">
              <a:solidFill>
                <a:schemeClr val="accent1"/>
              </a:solidFill>
            </a:endParaRPr>
          </a:p>
          <a:p>
            <a:endParaRPr lang="en-US" dirty="0"/>
          </a:p>
        </p:txBody>
      </p:sp>
    </p:spTree>
  </p:cSld>
  <p:clrMapOvr>
    <a:masterClrMapping/>
  </p:clrMapOvr>
  <p:transition>
    <p:wedg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br>
              <a:rPr lang="en-US" sz="4000" b="1" dirty="0"/>
            </a:br>
            <a:r>
              <a:rPr lang="en-US" sz="4000" b="1" dirty="0"/>
              <a:t>Difference between Counseling and Guidance?</a:t>
            </a:r>
            <a:br>
              <a:rPr lang="en-US" b="1" dirty="0"/>
            </a:br>
            <a:endParaRPr lang="en-US" dirty="0"/>
          </a:p>
        </p:txBody>
      </p:sp>
      <p:sp>
        <p:nvSpPr>
          <p:cNvPr id="4" name="Text Placeholder 3"/>
          <p:cNvSpPr>
            <a:spLocks noGrp="1"/>
          </p:cNvSpPr>
          <p:nvPr>
            <p:ph type="body" idx="1"/>
          </p:nvPr>
        </p:nvSpPr>
        <p:spPr>
          <a:xfrm>
            <a:off x="457200" y="1066800"/>
            <a:ext cx="4040188" cy="685801"/>
          </a:xfrm>
        </p:spPr>
        <p:txBody>
          <a:bodyPr>
            <a:normAutofit fontScale="55000" lnSpcReduction="20000"/>
          </a:bodyPr>
          <a:lstStyle/>
          <a:p>
            <a:endParaRPr lang="en-US" dirty="0"/>
          </a:p>
          <a:p>
            <a:r>
              <a:rPr lang="en-US" sz="4900" dirty="0"/>
              <a:t>Counseling</a:t>
            </a:r>
          </a:p>
        </p:txBody>
      </p:sp>
      <p:sp>
        <p:nvSpPr>
          <p:cNvPr id="3" name="Content Placeholder 2"/>
          <p:cNvSpPr>
            <a:spLocks noGrp="1"/>
          </p:cNvSpPr>
          <p:nvPr>
            <p:ph sz="half" idx="2"/>
          </p:nvPr>
        </p:nvSpPr>
        <p:spPr>
          <a:xfrm>
            <a:off x="457200" y="1858962"/>
            <a:ext cx="4040188" cy="4999038"/>
          </a:xfrm>
        </p:spPr>
        <p:txBody>
          <a:bodyPr>
            <a:normAutofit fontScale="25000" lnSpcReduction="20000"/>
          </a:bodyPr>
          <a:lstStyle/>
          <a:p>
            <a:endParaRPr lang="en-US" dirty="0"/>
          </a:p>
          <a:p>
            <a:r>
              <a:rPr lang="en-US" sz="8000" dirty="0"/>
              <a:t>Counseling is a more inward analysis, </a:t>
            </a:r>
          </a:p>
          <a:p>
            <a:r>
              <a:rPr lang="en-US" sz="8000" dirty="0"/>
              <a:t>Counseling is in-depth, narrowing down the problem until the client understands his/her own problem, </a:t>
            </a:r>
          </a:p>
          <a:p>
            <a:r>
              <a:rPr lang="en-US" sz="8000" dirty="0"/>
              <a:t> Counseling is mostly on personal and social issues, </a:t>
            </a:r>
          </a:p>
          <a:p>
            <a:r>
              <a:rPr lang="en-US" sz="8000" dirty="0"/>
              <a:t>Focus on counseling is not on the solution but on understanding the problem as it allows the counselor to bring about emotional change or change in feeling</a:t>
            </a:r>
          </a:p>
          <a:p>
            <a:r>
              <a:rPr lang="en-US" sz="8000" dirty="0"/>
              <a:t>Most problems can be solved with the right amount of dedication, contemplation and understanding</a:t>
            </a:r>
            <a:r>
              <a:rPr lang="en-US" sz="5500" dirty="0"/>
              <a:t>.</a:t>
            </a:r>
          </a:p>
        </p:txBody>
      </p:sp>
      <p:sp>
        <p:nvSpPr>
          <p:cNvPr id="5" name="Text Placeholder 4"/>
          <p:cNvSpPr>
            <a:spLocks noGrp="1"/>
          </p:cNvSpPr>
          <p:nvPr>
            <p:ph type="body" sz="quarter" idx="3"/>
          </p:nvPr>
        </p:nvSpPr>
        <p:spPr>
          <a:xfrm>
            <a:off x="4645025" y="1066801"/>
            <a:ext cx="4041775" cy="685800"/>
          </a:xfrm>
        </p:spPr>
        <p:txBody>
          <a:bodyPr/>
          <a:lstStyle/>
          <a:p>
            <a:r>
              <a:rPr lang="en-US" dirty="0"/>
              <a:t>Guidance</a:t>
            </a:r>
          </a:p>
        </p:txBody>
      </p:sp>
      <p:sp>
        <p:nvSpPr>
          <p:cNvPr id="6" name="Content Placeholder 5"/>
          <p:cNvSpPr>
            <a:spLocks noGrp="1"/>
          </p:cNvSpPr>
          <p:nvPr>
            <p:ph sz="quarter" idx="4"/>
          </p:nvPr>
        </p:nvSpPr>
        <p:spPr>
          <a:xfrm>
            <a:off x="4645025" y="1981200"/>
            <a:ext cx="4041775" cy="4648199"/>
          </a:xfrm>
        </p:spPr>
        <p:txBody>
          <a:bodyPr>
            <a:normAutofit fontScale="92500"/>
          </a:bodyPr>
          <a:lstStyle/>
          <a:p>
            <a:r>
              <a:rPr lang="en-US" dirty="0"/>
              <a:t>Guidance is much more external</a:t>
            </a:r>
          </a:p>
          <a:p>
            <a:r>
              <a:rPr lang="en-US" dirty="0"/>
              <a:t>Involves giving advice</a:t>
            </a:r>
          </a:p>
          <a:p>
            <a:r>
              <a:rPr lang="en-US" dirty="0"/>
              <a:t>Guidance is broader and comprehensive.</a:t>
            </a:r>
          </a:p>
          <a:p>
            <a:r>
              <a:rPr lang="en-US" dirty="0"/>
              <a:t>Guidance is generally education and career related</a:t>
            </a:r>
          </a:p>
          <a:p>
            <a:r>
              <a:rPr lang="en-US" dirty="0"/>
              <a:t>In guidance the focus is on finding a solution, which may bring a change in attitude of the client.</a:t>
            </a:r>
          </a:p>
          <a:p>
            <a:r>
              <a:rPr lang="en-US" dirty="0"/>
              <a:t>Takes a shorter time</a:t>
            </a:r>
          </a:p>
        </p:txBody>
      </p:sp>
    </p:spTree>
  </p:cSld>
  <p:clrMapOvr>
    <a:masterClrMapping/>
  </p:clrMapOvr>
  <p:transition>
    <p:wedg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br>
              <a:rPr lang="en-US" b="1" cap="all" dirty="0"/>
            </a:br>
            <a:r>
              <a:rPr lang="en-US" b="1" cap="all" dirty="0"/>
              <a:t>Types of Counseling</a:t>
            </a:r>
            <a:br>
              <a:rPr lang="en-US" dirty="0"/>
            </a:br>
            <a:endParaRPr lang="en-US" dirty="0"/>
          </a:p>
        </p:txBody>
      </p:sp>
      <p:sp>
        <p:nvSpPr>
          <p:cNvPr id="3" name="Content Placeholder 2"/>
          <p:cNvSpPr>
            <a:spLocks noGrp="1"/>
          </p:cNvSpPr>
          <p:nvPr>
            <p:ph idx="1"/>
          </p:nvPr>
        </p:nvSpPr>
        <p:spPr>
          <a:xfrm>
            <a:off x="457200" y="1219200"/>
            <a:ext cx="8229600" cy="5181600"/>
          </a:xfrm>
        </p:spPr>
        <p:txBody>
          <a:bodyPr>
            <a:normAutofit fontScale="62500" lnSpcReduction="20000"/>
          </a:bodyPr>
          <a:lstStyle/>
          <a:p>
            <a:r>
              <a:rPr lang="en-US" b="1" cap="all" dirty="0"/>
              <a:t>Individual Counseling</a:t>
            </a:r>
            <a:endParaRPr lang="en-US" dirty="0"/>
          </a:p>
          <a:p>
            <a:pPr>
              <a:buNone/>
            </a:pPr>
            <a:r>
              <a:rPr lang="en-US" dirty="0"/>
              <a:t>      Individual counseling is a personal opportunity to receive support and experience growth during challenging times in life. </a:t>
            </a:r>
          </a:p>
          <a:p>
            <a:r>
              <a:rPr lang="en-US" b="1" cap="all" dirty="0"/>
              <a:t>Couples Counseling</a:t>
            </a:r>
            <a:endParaRPr lang="en-US" dirty="0"/>
          </a:p>
          <a:p>
            <a:pPr>
              <a:buNone/>
            </a:pPr>
            <a:r>
              <a:rPr lang="en-US" dirty="0"/>
              <a:t>      Marriage counseling or couples counseling can help resolve conflicts and heal wounds. Overall, couples counseling can help couples slow down their spiral and reestablish realistic expectations and goals.</a:t>
            </a:r>
          </a:p>
          <a:p>
            <a:r>
              <a:rPr lang="en-US" b="1" cap="all" dirty="0"/>
              <a:t>Family Counseling</a:t>
            </a:r>
            <a:endParaRPr lang="en-US" dirty="0"/>
          </a:p>
          <a:p>
            <a:pPr>
              <a:buNone/>
            </a:pPr>
            <a:r>
              <a:rPr lang="en-US" dirty="0"/>
              <a:t>       Family counseling is often sought due to a life change or stress negatively affecting one or all areas of family closeness, family structure (rules and roles) or communication style. </a:t>
            </a:r>
          </a:p>
          <a:p>
            <a:r>
              <a:rPr lang="en-US" b="1" cap="all" dirty="0"/>
              <a:t>Group Counseling</a:t>
            </a:r>
            <a:endParaRPr lang="en-US" dirty="0"/>
          </a:p>
          <a:p>
            <a:pPr>
              <a:buNone/>
            </a:pPr>
            <a:r>
              <a:rPr lang="en-US" dirty="0"/>
              <a:t>     To be involved in a group of peers who are in a similar place not only increases one’s  understanding of the struggles around the topic but also the variety in the possible solutions available. A common topic like: anger management, self-esteem, divorce, domestic violence, recovery from abuse and trauma, and substance abuse and recover</a:t>
            </a:r>
          </a:p>
          <a:p>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endParaRPr lang="en-US" dirty="0"/>
          </a:p>
          <a:p>
            <a:pPr marL="0" indent="0" algn="ctr">
              <a:buNone/>
            </a:pPr>
            <a:r>
              <a:rPr lang="en-US" b="1" dirty="0"/>
              <a:t>COUNSELLING THEORIES</a:t>
            </a:r>
          </a:p>
        </p:txBody>
      </p:sp>
    </p:spTree>
    <p:extLst>
      <p:ext uri="{BB962C8B-B14F-4D97-AF65-F5344CB8AC3E}">
        <p14:creationId xmlns:p14="http://schemas.microsoft.com/office/powerpoint/2010/main" val="3573760307"/>
      </p:ext>
    </p:extLst>
  </p:cSld>
  <p:clrMapOvr>
    <a:masterClrMapping/>
  </p:clrMapOvr>
  <p:transition>
    <p:wedg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COUNSELLING THEORIES</a:t>
            </a:r>
            <a:br>
              <a:rPr lang="en-US" dirty="0"/>
            </a:br>
            <a:endParaRPr lang="en-US" dirty="0"/>
          </a:p>
        </p:txBody>
      </p:sp>
      <p:sp>
        <p:nvSpPr>
          <p:cNvPr id="3" name="Content Placeholder 2"/>
          <p:cNvSpPr>
            <a:spLocks noGrp="1"/>
          </p:cNvSpPr>
          <p:nvPr>
            <p:ph idx="1"/>
          </p:nvPr>
        </p:nvSpPr>
        <p:spPr/>
        <p:txBody>
          <a:bodyPr/>
          <a:lstStyle/>
          <a:p>
            <a:r>
              <a:rPr lang="en-US" b="1" dirty="0"/>
              <a:t>What is a Theory- </a:t>
            </a:r>
            <a:r>
              <a:rPr lang="en-US" dirty="0"/>
              <a:t>A Theory is a picture, an image, a description, a representation of reality. It is a way we can think about some part of reality so that we can comprehend it”</a:t>
            </a:r>
          </a:p>
          <a:p>
            <a:r>
              <a:rPr lang="en-US" dirty="0"/>
              <a:t>It’s a set of assumptions that attempt to describe a reality</a:t>
            </a:r>
          </a:p>
          <a:p>
            <a:endParaRPr lang="en-US" dirty="0"/>
          </a:p>
        </p:txBody>
      </p:sp>
    </p:spTree>
  </p:cSld>
  <p:clrMapOvr>
    <a:masterClrMapping/>
  </p:clrMapOvr>
  <p:transition>
    <p:wedg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u="sng" dirty="0"/>
            </a:br>
            <a:r>
              <a:rPr lang="en-US" b="1" dirty="0"/>
              <a:t>Psychodynamic Theory – </a:t>
            </a:r>
            <a:r>
              <a:rPr lang="en-US" sz="2700" dirty="0"/>
              <a:t>Sigmund Freud</a:t>
            </a:r>
          </a:p>
        </p:txBody>
      </p:sp>
      <p:sp>
        <p:nvSpPr>
          <p:cNvPr id="3" name="Content Placeholder 2"/>
          <p:cNvSpPr>
            <a:spLocks noGrp="1"/>
          </p:cNvSpPr>
          <p:nvPr>
            <p:ph idx="1"/>
          </p:nvPr>
        </p:nvSpPr>
        <p:spPr/>
        <p:txBody>
          <a:bodyPr>
            <a:normAutofit fontScale="92500" lnSpcReduction="20000"/>
          </a:bodyPr>
          <a:lstStyle/>
          <a:p>
            <a:pPr fontAlgn="base"/>
            <a:r>
              <a:rPr lang="en-US" sz="3000" dirty="0"/>
              <a:t>This was the First </a:t>
            </a:r>
            <a:r>
              <a:rPr lang="en-US" sz="3000" dirty="0" err="1"/>
              <a:t>Counselling</a:t>
            </a:r>
            <a:r>
              <a:rPr lang="en-US" sz="3000" dirty="0"/>
              <a:t> Theory (First Force)</a:t>
            </a:r>
          </a:p>
          <a:p>
            <a:pPr fontAlgn="base"/>
            <a:r>
              <a:rPr lang="en-US" i="1" dirty="0"/>
              <a:t>Goal: </a:t>
            </a:r>
            <a:r>
              <a:rPr lang="en-US" i="1" u="sng" dirty="0"/>
              <a:t>Making the unconscious, conscious</a:t>
            </a:r>
            <a:endParaRPr lang="en-US" u="sng" dirty="0"/>
          </a:p>
          <a:p>
            <a:pPr fontAlgn="base"/>
            <a:r>
              <a:rPr lang="en-US" dirty="0"/>
              <a:t>Our behavior and feelings are powerfully affected by </a:t>
            </a:r>
            <a:r>
              <a:rPr lang="en-US" dirty="0">
                <a:hlinkClick r:id="rId2"/>
              </a:rPr>
              <a:t>unconscious motives</a:t>
            </a:r>
            <a:r>
              <a:rPr lang="en-US" dirty="0"/>
              <a:t>.</a:t>
            </a:r>
          </a:p>
          <a:p>
            <a:pPr fontAlgn="base"/>
            <a:r>
              <a:rPr lang="en-US" dirty="0"/>
              <a:t>Our behavior and feelings as adults (including psychological problems) are rooted in our </a:t>
            </a:r>
            <a:r>
              <a:rPr lang="en-US" dirty="0">
                <a:hlinkClick r:id="rId3"/>
              </a:rPr>
              <a:t>childhood experiences</a:t>
            </a:r>
            <a:r>
              <a:rPr lang="en-US" dirty="0"/>
              <a:t>.</a:t>
            </a:r>
          </a:p>
          <a:p>
            <a:pPr fontAlgn="base"/>
            <a:r>
              <a:rPr lang="en-US" dirty="0"/>
              <a:t>All behavior has a cause (usually unconscious), even slips of the tongue. Therefore all behavior is </a:t>
            </a:r>
            <a:r>
              <a:rPr lang="en-US" dirty="0">
                <a:hlinkClick r:id="rId4"/>
              </a:rPr>
              <a:t>determined</a:t>
            </a:r>
            <a:r>
              <a:rPr lang="en-US" dirty="0"/>
              <a:t>.</a:t>
            </a:r>
          </a:p>
          <a:p>
            <a:pPr fontAlgn="base"/>
            <a:endParaRPr lang="en-US" dirty="0"/>
          </a:p>
          <a:p>
            <a:endParaRPr lang="en-US" dirty="0"/>
          </a:p>
        </p:txBody>
      </p:sp>
    </p:spTree>
  </p:cSld>
  <p:clrMapOvr>
    <a:masterClrMapping/>
  </p:clrMapOvr>
  <p:transition>
    <p:wedg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fontAlgn="base"/>
            <a:r>
              <a:rPr lang="en-US" dirty="0"/>
              <a:t>Behavior is motivated by two instinctual drives: </a:t>
            </a:r>
          </a:p>
          <a:p>
            <a:pPr fontAlgn="base"/>
            <a:r>
              <a:rPr lang="en-US" b="1" dirty="0"/>
              <a:t>Eros</a:t>
            </a:r>
            <a:r>
              <a:rPr lang="en-US" dirty="0"/>
              <a:t> (the sex drive &amp; life instinct) and </a:t>
            </a:r>
            <a:r>
              <a:rPr lang="en-US" b="1" dirty="0"/>
              <a:t>Thanatos </a:t>
            </a:r>
            <a:r>
              <a:rPr lang="en-US" dirty="0"/>
              <a:t>(the aggressive drive &amp; death instinct). </a:t>
            </a:r>
          </a:p>
          <a:p>
            <a:pPr fontAlgn="base"/>
            <a:r>
              <a:rPr lang="en-US" dirty="0"/>
              <a:t>Both these drives come from the “id”.</a:t>
            </a:r>
          </a:p>
        </p:txBody>
      </p:sp>
    </p:spTree>
    <p:extLst>
      <p:ext uri="{BB962C8B-B14F-4D97-AF65-F5344CB8AC3E}">
        <p14:creationId xmlns:p14="http://schemas.microsoft.com/office/powerpoint/2010/main" val="3765645658"/>
      </p:ext>
    </p:extLst>
  </p:cSld>
  <p:clrMapOvr>
    <a:masterClrMapping/>
  </p:clrMapOvr>
  <p:transition>
    <p:wedg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fontAlgn="base"/>
            <a:r>
              <a:rPr lang="en-US" dirty="0"/>
              <a:t>Personality is made up of three parts (i.e. tripartite): the </a:t>
            </a:r>
            <a:r>
              <a:rPr lang="en-US" dirty="0">
                <a:hlinkClick r:id="rId2"/>
              </a:rPr>
              <a:t>id, ego and super-ego</a:t>
            </a:r>
            <a:r>
              <a:rPr lang="en-US" dirty="0"/>
              <a:t>.</a:t>
            </a:r>
          </a:p>
          <a:p>
            <a:pPr fontAlgn="base"/>
            <a:r>
              <a:rPr lang="en-US" dirty="0"/>
              <a:t>Parts of the </a:t>
            </a:r>
            <a:r>
              <a:rPr lang="en-US" dirty="0">
                <a:hlinkClick r:id="rId3"/>
              </a:rPr>
              <a:t>unconscious mind</a:t>
            </a:r>
            <a:r>
              <a:rPr lang="en-US" dirty="0"/>
              <a:t> (the id and superego) are in constant conflict with the conscious part of the mind (the ego). This conflict creates anxiety, which could be dealt with by the ego’s use of </a:t>
            </a:r>
            <a:r>
              <a:rPr lang="en-US" dirty="0" err="1">
                <a:hlinkClick r:id="rId4"/>
              </a:rPr>
              <a:t>defence</a:t>
            </a:r>
            <a:r>
              <a:rPr lang="en-US" dirty="0">
                <a:hlinkClick r:id="rId4"/>
              </a:rPr>
              <a:t> mechanisms</a:t>
            </a:r>
            <a:r>
              <a:rPr lang="en-US" dirty="0"/>
              <a:t>. </a:t>
            </a:r>
          </a:p>
          <a:p>
            <a:endParaRPr lang="en-US" dirty="0"/>
          </a:p>
        </p:txBody>
      </p:sp>
    </p:spTree>
  </p:cSld>
  <p:clrMapOvr>
    <a:masterClrMapping/>
  </p:clrMapOvr>
  <p:transition>
    <p:wedg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descr="iceberg gif - Love for Wisdom"/>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8991600" cy="6858000"/>
          </a:xfrm>
        </p:spPr>
      </p:pic>
    </p:spTree>
    <p:extLst>
      <p:ext uri="{BB962C8B-B14F-4D97-AF65-F5344CB8AC3E}">
        <p14:creationId xmlns:p14="http://schemas.microsoft.com/office/powerpoint/2010/main" val="2944946627"/>
      </p:ext>
    </p:extLst>
  </p:cSld>
  <p:clrMapOvr>
    <a:masterClrMapping/>
  </p:clrMapOvr>
  <p:transition>
    <p:wedg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Psychosocial Development stages</a:t>
            </a:r>
          </a:p>
        </p:txBody>
      </p:sp>
      <p:sp>
        <p:nvSpPr>
          <p:cNvPr id="3" name="Content Placeholder 2"/>
          <p:cNvSpPr>
            <a:spLocks noGrp="1"/>
          </p:cNvSpPr>
          <p:nvPr>
            <p:ph idx="1"/>
          </p:nvPr>
        </p:nvSpPr>
        <p:spPr/>
        <p:txBody>
          <a:bodyPr>
            <a:normAutofit fontScale="92500" lnSpcReduction="20000"/>
          </a:bodyPr>
          <a:lstStyle/>
          <a:p>
            <a:pPr fontAlgn="base"/>
            <a:r>
              <a:rPr lang="en-US" b="1" dirty="0"/>
              <a:t>Oral phase (0-1 yr.)</a:t>
            </a:r>
            <a:r>
              <a:rPr lang="en-US" dirty="0"/>
              <a:t> – chewing, nail biting, thumb sucking, talkers</a:t>
            </a:r>
          </a:p>
          <a:p>
            <a:pPr fontAlgn="base"/>
            <a:r>
              <a:rPr lang="en-US" b="1" dirty="0"/>
              <a:t>Anal Phase (1-3yrs)</a:t>
            </a:r>
            <a:r>
              <a:rPr lang="en-US" dirty="0"/>
              <a:t> – anal retentive, anal repulsive (overly tidy, generous, authority)</a:t>
            </a:r>
          </a:p>
          <a:p>
            <a:pPr fontAlgn="base"/>
            <a:r>
              <a:rPr lang="en-US" b="1" dirty="0"/>
              <a:t>Phallic phase (3-6 yrs.)</a:t>
            </a:r>
            <a:r>
              <a:rPr lang="en-US" dirty="0"/>
              <a:t> –genitalia, masturbation- Oedipus complex, Electra complex)</a:t>
            </a:r>
          </a:p>
          <a:p>
            <a:pPr fontAlgn="base"/>
            <a:r>
              <a:rPr lang="en-US" b="1" dirty="0"/>
              <a:t>Latency phase (6 yrs. –puberty) -</a:t>
            </a:r>
            <a:r>
              <a:rPr lang="en-US" dirty="0"/>
              <a:t> sublime games work etc.</a:t>
            </a:r>
          </a:p>
          <a:p>
            <a:pPr fontAlgn="base"/>
            <a:r>
              <a:rPr lang="en-US" b="1" dirty="0"/>
              <a:t>Genital phase (puberty- adulthood) </a:t>
            </a:r>
            <a:r>
              <a:rPr lang="en-US" dirty="0"/>
              <a:t>- settling down in a relationship</a:t>
            </a:r>
          </a:p>
        </p:txBody>
      </p:sp>
      <p:pic>
        <p:nvPicPr>
          <p:cNvPr id="4" name="Picture 3" descr="defense mechanism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3999" cy="6858000"/>
          </a:xfrm>
          <a:prstGeom prst="rect">
            <a:avLst/>
          </a:prstGeom>
          <a:noFill/>
          <a:ln>
            <a:noFill/>
          </a:ln>
        </p:spPr>
      </p:pic>
    </p:spTree>
  </p:cSld>
  <p:clrMapOvr>
    <a:masterClrMapping/>
  </p:clrMapOvr>
  <p:transition>
    <p:wedg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b="1" dirty="0"/>
          </a:p>
          <a:p>
            <a:endParaRPr lang="en-US" b="1" dirty="0"/>
          </a:p>
          <a:p>
            <a:r>
              <a:rPr lang="en-US" sz="4000" b="1" dirty="0"/>
              <a:t>Person Centered Theory- </a:t>
            </a:r>
            <a:r>
              <a:rPr lang="en-US" sz="2000" dirty="0"/>
              <a:t>Carl Rodgers</a:t>
            </a:r>
            <a:endParaRPr lang="en-US" sz="4000" dirty="0"/>
          </a:p>
        </p:txBody>
      </p:sp>
    </p:spTree>
    <p:extLst>
      <p:ext uri="{BB962C8B-B14F-4D97-AF65-F5344CB8AC3E}">
        <p14:creationId xmlns:p14="http://schemas.microsoft.com/office/powerpoint/2010/main" val="932941465"/>
      </p:ext>
    </p:extLst>
  </p:cSld>
  <p:clrMapOvr>
    <a:masterClrMapping/>
  </p:clrMapOvr>
  <p:transition>
    <p:wedg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200" dirty="0"/>
          </a:p>
        </p:txBody>
      </p:sp>
      <p:sp>
        <p:nvSpPr>
          <p:cNvPr id="3" name="Content Placeholder 2"/>
          <p:cNvSpPr>
            <a:spLocks noGrp="1"/>
          </p:cNvSpPr>
          <p:nvPr>
            <p:ph idx="1"/>
          </p:nvPr>
        </p:nvSpPr>
        <p:spPr/>
        <p:txBody>
          <a:bodyPr>
            <a:normAutofit/>
          </a:bodyPr>
          <a:lstStyle/>
          <a:p>
            <a:pPr fontAlgn="base">
              <a:buNone/>
            </a:pPr>
            <a:r>
              <a:rPr lang="en-US" b="1" dirty="0"/>
              <a:t> </a:t>
            </a:r>
          </a:p>
          <a:p>
            <a:r>
              <a:rPr lang="en-US" i="1" u="sng" dirty="0"/>
              <a:t>Goal:</a:t>
            </a:r>
            <a:r>
              <a:rPr lang="en-US" i="1" dirty="0"/>
              <a:t> People are essentially good, and that ultimately the individual knows what is right for them, this is the essential ingredient of a successful person centered therapy as “all about loving”.</a:t>
            </a:r>
            <a:endParaRPr lang="en-US" dirty="0"/>
          </a:p>
        </p:txBody>
      </p:sp>
    </p:spTree>
  </p:cSld>
  <p:clrMapOvr>
    <a:masterClrMapping/>
  </p:clrMapOvr>
  <p:transition>
    <p:wedg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Conditions </a:t>
            </a:r>
          </a:p>
        </p:txBody>
      </p:sp>
      <p:sp>
        <p:nvSpPr>
          <p:cNvPr id="3" name="Content Placeholder 2"/>
          <p:cNvSpPr>
            <a:spLocks noGrp="1"/>
          </p:cNvSpPr>
          <p:nvPr>
            <p:ph idx="1"/>
          </p:nvPr>
        </p:nvSpPr>
        <p:spPr/>
        <p:txBody>
          <a:bodyPr>
            <a:normAutofit/>
          </a:bodyPr>
          <a:lstStyle/>
          <a:p>
            <a:pPr lvl="0" fontAlgn="base"/>
            <a:r>
              <a:rPr lang="en-US" b="1" dirty="0"/>
              <a:t>Congruent</a:t>
            </a:r>
            <a:endParaRPr lang="en-US" dirty="0"/>
          </a:p>
          <a:p>
            <a:pPr lvl="0" fontAlgn="base"/>
            <a:r>
              <a:rPr lang="en-US" b="1" dirty="0"/>
              <a:t>Unconditional Positive Regard (UPR)</a:t>
            </a:r>
            <a:r>
              <a:rPr lang="en-US" dirty="0"/>
              <a:t>.</a:t>
            </a:r>
          </a:p>
          <a:p>
            <a:pPr lvl="0" fontAlgn="base"/>
            <a:r>
              <a:rPr lang="en-US" b="1" dirty="0"/>
              <a:t>Empathetic</a:t>
            </a:r>
            <a:endParaRPr lang="en-US" dirty="0"/>
          </a:p>
          <a:p>
            <a:endParaRPr lang="en-US" dirty="0"/>
          </a:p>
        </p:txBody>
      </p:sp>
    </p:spTree>
  </p:cSld>
  <p:clrMapOvr>
    <a:masterClrMapping/>
  </p:clrMapOvr>
  <p:transition>
    <p:wedg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715000"/>
          </a:xfrm>
        </p:spPr>
        <p:txBody>
          <a:bodyPr>
            <a:normAutofit/>
          </a:bodyPr>
          <a:lstStyle/>
          <a:p>
            <a:pPr fontAlgn="base"/>
            <a:endParaRPr lang="en-US" b="1" dirty="0"/>
          </a:p>
          <a:p>
            <a:pPr fontAlgn="base"/>
            <a:r>
              <a:rPr lang="en-US" b="1" dirty="0"/>
              <a:t>Congruence in Counseling</a:t>
            </a:r>
          </a:p>
          <a:p>
            <a:pPr fontAlgn="base">
              <a:buNone/>
            </a:pPr>
            <a:r>
              <a:rPr lang="en-US" dirty="0"/>
              <a:t>    Congruence is also called genuineness.  Congruence is the most important attribute in counseling, according to Rogers.  The </a:t>
            </a:r>
            <a:r>
              <a:rPr lang="en-US" dirty="0" err="1"/>
              <a:t>counsellor</a:t>
            </a:r>
            <a:r>
              <a:rPr lang="en-US" dirty="0"/>
              <a:t> is keen to allow the client to experience them as they really are. </a:t>
            </a:r>
          </a:p>
          <a:p>
            <a:pPr algn="just" fontAlgn="base">
              <a:buNone/>
            </a:pPr>
            <a:endParaRPr lang="en-US" dirty="0"/>
          </a:p>
        </p:txBody>
      </p:sp>
    </p:spTree>
  </p:cSld>
  <p:clrMapOvr>
    <a:masterClrMapping/>
  </p:clrMapOvr>
  <p:transition>
    <p:wedg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143000"/>
            <a:ext cx="8229600" cy="4983163"/>
          </a:xfrm>
        </p:spPr>
        <p:txBody>
          <a:bodyPr>
            <a:normAutofit fontScale="92500"/>
          </a:bodyPr>
          <a:lstStyle/>
          <a:p>
            <a:pPr fontAlgn="base"/>
            <a:r>
              <a:rPr lang="en-US" b="1" dirty="0"/>
              <a:t>Unconditional Positive Regard</a:t>
            </a:r>
          </a:p>
          <a:p>
            <a:pPr fontAlgn="base">
              <a:buNone/>
            </a:pPr>
            <a:r>
              <a:rPr lang="en-US" dirty="0"/>
              <a:t>     This refers to the therapist's deep and genuine caring for the client.  The therapist may not approve of some of the client's actions, but the therapist does approve of the client. In short, the therapist needs an attitude of "I'll accept you as you are."  The person-centered counselor is thus careful to always maintain a positive attitude to the client, even when disgusted by the client's actions.</a:t>
            </a:r>
          </a:p>
          <a:p>
            <a:pPr fontAlgn="base">
              <a:buNone/>
            </a:pPr>
            <a:endParaRPr lang="en-US" dirty="0"/>
          </a:p>
          <a:p>
            <a:endParaRPr lang="en-US" dirty="0"/>
          </a:p>
        </p:txBody>
      </p:sp>
    </p:spTree>
  </p:cSld>
  <p:clrMapOvr>
    <a:masterClrMapping/>
  </p:clrMapOvr>
  <p:transition>
    <p:wedg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endParaRPr lang="en-US" dirty="0"/>
          </a:p>
        </p:txBody>
      </p:sp>
      <p:sp>
        <p:nvSpPr>
          <p:cNvPr id="3" name="Content Placeholder 2"/>
          <p:cNvSpPr>
            <a:spLocks noGrp="1"/>
          </p:cNvSpPr>
          <p:nvPr>
            <p:ph idx="1"/>
          </p:nvPr>
        </p:nvSpPr>
        <p:spPr>
          <a:xfrm>
            <a:off x="457200" y="762000"/>
            <a:ext cx="8229600" cy="5364163"/>
          </a:xfrm>
        </p:spPr>
        <p:txBody>
          <a:bodyPr/>
          <a:lstStyle/>
          <a:p>
            <a:pPr fontAlgn="base"/>
            <a:r>
              <a:rPr lang="en-US" b="1" dirty="0"/>
              <a:t>Empathy</a:t>
            </a:r>
          </a:p>
          <a:p>
            <a:pPr fontAlgn="base">
              <a:buNone/>
            </a:pPr>
            <a:r>
              <a:rPr lang="en-US" dirty="0"/>
              <a:t>    Empathy is the ability to understand what the client is feeling.  This refers to the therapist's ability to understand sensitively and accurately [but not sympathetically] the client's experience and feelings in the here-and-now. </a:t>
            </a:r>
          </a:p>
          <a:p>
            <a:endParaRPr lang="en-US" dirty="0"/>
          </a:p>
        </p:txBody>
      </p:sp>
    </p:spTree>
  </p:cSld>
  <p:clrMapOvr>
    <a:masterClrMapping/>
  </p:clrMapOvr>
  <p:transition>
    <p:wedg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E7BD-98BA-8B64-C124-070B843F267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CF73814-35E4-1FF2-2713-1B99FE1DDA19}"/>
              </a:ext>
            </a:extLst>
          </p:cNvPr>
          <p:cNvSpPr>
            <a:spLocks noGrp="1"/>
          </p:cNvSpPr>
          <p:nvPr>
            <p:ph idx="1"/>
          </p:nvPr>
        </p:nvSpPr>
        <p:spPr/>
        <p:txBody>
          <a:bodyPr>
            <a:normAutofit/>
          </a:bodyPr>
          <a:lstStyle/>
          <a:p>
            <a:pPr marL="0" indent="0" algn="ctr">
              <a:buNone/>
            </a:pPr>
            <a:endParaRPr lang="en-GB" sz="3600" b="1" dirty="0"/>
          </a:p>
          <a:p>
            <a:pPr marL="0" indent="0" algn="ctr">
              <a:buNone/>
            </a:pPr>
            <a:endParaRPr lang="en-GB" sz="3600" b="1" dirty="0"/>
          </a:p>
          <a:p>
            <a:pPr marL="0" indent="0" algn="ctr">
              <a:buNone/>
            </a:pPr>
            <a:r>
              <a:rPr lang="en-GB" sz="3600" b="1" dirty="0"/>
              <a:t>BEHAVIOURAL THERAPY</a:t>
            </a:r>
          </a:p>
        </p:txBody>
      </p:sp>
    </p:spTree>
    <p:extLst>
      <p:ext uri="{BB962C8B-B14F-4D97-AF65-F5344CB8AC3E}">
        <p14:creationId xmlns:p14="http://schemas.microsoft.com/office/powerpoint/2010/main" val="2274360975"/>
      </p:ext>
    </p:extLst>
  </p:cSld>
  <p:clrMapOvr>
    <a:masterClrMapping/>
  </p:clrMapOvr>
  <p:transition>
    <p:wedg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a:t>Behavioral Therapy- </a:t>
            </a:r>
            <a:br>
              <a:rPr lang="en-US" b="1" u="sng" dirty="0"/>
            </a:br>
            <a:r>
              <a:rPr lang="en-US" sz="2700" b="1" u="sng" dirty="0"/>
              <a:t>Ivan Pavlov; BF Skinner, Albert Bandura</a:t>
            </a:r>
            <a:br>
              <a:rPr lang="en-US" sz="2700" b="1" dirty="0"/>
            </a:br>
            <a:endParaRPr lang="en-US" sz="2700" dirty="0"/>
          </a:p>
        </p:txBody>
      </p:sp>
      <p:sp>
        <p:nvSpPr>
          <p:cNvPr id="3" name="Content Placeholder 2"/>
          <p:cNvSpPr>
            <a:spLocks noGrp="1"/>
          </p:cNvSpPr>
          <p:nvPr>
            <p:ph idx="1"/>
          </p:nvPr>
        </p:nvSpPr>
        <p:spPr>
          <a:xfrm>
            <a:off x="457200" y="1066800"/>
            <a:ext cx="8229600" cy="5059363"/>
          </a:xfrm>
        </p:spPr>
        <p:txBody>
          <a:bodyPr>
            <a:normAutofit/>
          </a:bodyPr>
          <a:lstStyle/>
          <a:p>
            <a:pPr>
              <a:buNone/>
            </a:pPr>
            <a:r>
              <a:rPr lang="en-US" dirty="0"/>
              <a:t> </a:t>
            </a:r>
          </a:p>
          <a:p>
            <a:pPr fontAlgn="base"/>
            <a:r>
              <a:rPr lang="en-US" i="1" u="sng" dirty="0"/>
              <a:t>Goal: </a:t>
            </a:r>
            <a:r>
              <a:rPr lang="en-US" i="1" dirty="0"/>
              <a:t>  A behavior is learnt, it can also be unlearned and re-learnt. </a:t>
            </a:r>
            <a:endParaRPr lang="en-US" dirty="0"/>
          </a:p>
          <a:p>
            <a:pPr fontAlgn="base"/>
            <a:r>
              <a:rPr lang="en-US" dirty="0"/>
              <a:t>Behaviorism assumes that all behavior is learnt from the environment and symptoms are acquired through.</a:t>
            </a:r>
          </a:p>
          <a:p>
            <a:pPr fontAlgn="base"/>
            <a:r>
              <a:rPr lang="en-US" dirty="0" err="1"/>
              <a:t>Behaviour</a:t>
            </a:r>
            <a:r>
              <a:rPr lang="en-US" dirty="0"/>
              <a:t> therapy offers various action oriented methods to help people take steps to change what they are doing and thinking. </a:t>
            </a:r>
          </a:p>
          <a:p>
            <a:pPr fontAlgn="base"/>
            <a:endParaRPr lang="en-US" b="1" dirty="0"/>
          </a:p>
          <a:p>
            <a:endParaRPr lang="en-US" dirty="0"/>
          </a:p>
        </p:txBody>
      </p:sp>
    </p:spTree>
  </p:cSld>
  <p:clrMapOvr>
    <a:masterClrMapping/>
  </p:clrMapOvr>
  <p:transition>
    <p:wedg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7568C-B964-BFCF-8220-E59E893BB812}"/>
              </a:ext>
            </a:extLst>
          </p:cNvPr>
          <p:cNvSpPr>
            <a:spLocks noGrp="1"/>
          </p:cNvSpPr>
          <p:nvPr>
            <p:ph type="title"/>
          </p:nvPr>
        </p:nvSpPr>
        <p:spPr/>
        <p:txBody>
          <a:bodyPr>
            <a:normAutofit fontScale="90000"/>
          </a:bodyPr>
          <a:lstStyle/>
          <a:p>
            <a:br>
              <a:rPr lang="en-US" b="1" dirty="0"/>
            </a:br>
            <a:r>
              <a:rPr lang="en-US" b="1" dirty="0"/>
              <a:t>What are the basic assumptions?</a:t>
            </a:r>
            <a:br>
              <a:rPr lang="en-GB" dirty="0"/>
            </a:br>
            <a:endParaRPr lang="en-GB" dirty="0"/>
          </a:p>
        </p:txBody>
      </p:sp>
      <p:sp>
        <p:nvSpPr>
          <p:cNvPr id="3" name="Content Placeholder 2">
            <a:extLst>
              <a:ext uri="{FF2B5EF4-FFF2-40B4-BE49-F238E27FC236}">
                <a16:creationId xmlns:a16="http://schemas.microsoft.com/office/drawing/2014/main" id="{B7FDC88F-F66D-7B9B-D42A-A3DA30971B48}"/>
              </a:ext>
            </a:extLst>
          </p:cNvPr>
          <p:cNvSpPr>
            <a:spLocks noGrp="1"/>
          </p:cNvSpPr>
          <p:nvPr>
            <p:ph idx="1"/>
          </p:nvPr>
        </p:nvSpPr>
        <p:spPr/>
        <p:txBody>
          <a:bodyPr/>
          <a:lstStyle/>
          <a:p>
            <a:pPr lvl="0"/>
            <a:r>
              <a:rPr lang="en-US" dirty="0"/>
              <a:t>The person is the producer and the product of his or her environment.</a:t>
            </a:r>
            <a:endParaRPr lang="en-GB" dirty="0"/>
          </a:p>
          <a:p>
            <a:pPr lvl="0"/>
            <a:r>
              <a:rPr lang="en-US" dirty="0"/>
              <a:t>We are not only influenced by our surrounding, we have the capacity to actually affect our environment.</a:t>
            </a:r>
            <a:endParaRPr lang="en-GB" dirty="0"/>
          </a:p>
          <a:p>
            <a:pPr lvl="0"/>
            <a:r>
              <a:rPr lang="en-US" dirty="0" err="1"/>
              <a:t>Behaviour</a:t>
            </a:r>
            <a:r>
              <a:rPr lang="en-US" dirty="0"/>
              <a:t> is the product of learning and can be learnt and relearn good </a:t>
            </a:r>
            <a:r>
              <a:rPr lang="en-US" dirty="0" err="1"/>
              <a:t>behaviour</a:t>
            </a:r>
            <a:r>
              <a:rPr lang="en-US" dirty="0"/>
              <a:t>.</a:t>
            </a:r>
            <a:endParaRPr lang="en-GB" dirty="0"/>
          </a:p>
          <a:p>
            <a:endParaRPr lang="en-GB" dirty="0"/>
          </a:p>
        </p:txBody>
      </p:sp>
    </p:spTree>
    <p:extLst>
      <p:ext uri="{BB962C8B-B14F-4D97-AF65-F5344CB8AC3E}">
        <p14:creationId xmlns:p14="http://schemas.microsoft.com/office/powerpoint/2010/main" val="2277029375"/>
      </p:ext>
    </p:extLst>
  </p:cSld>
  <p:clrMapOvr>
    <a:masterClrMapping/>
  </p:clrMapOvr>
  <p:transition>
    <p:wedg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C4379-F0BB-8CED-544D-0D39F773BDE6}"/>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209DC64B-062F-F17F-B5B8-BDAE96D61CF7}"/>
              </a:ext>
            </a:extLst>
          </p:cNvPr>
          <p:cNvSpPr>
            <a:spLocks noGrp="1"/>
          </p:cNvSpPr>
          <p:nvPr>
            <p:ph idx="1"/>
          </p:nvPr>
        </p:nvSpPr>
        <p:spPr/>
        <p:txBody>
          <a:bodyPr>
            <a:normAutofit/>
          </a:bodyPr>
          <a:lstStyle/>
          <a:p>
            <a:pPr marL="0" indent="0">
              <a:buNone/>
            </a:pPr>
            <a:endParaRPr lang="en-GB" sz="3600" b="1" dirty="0"/>
          </a:p>
          <a:p>
            <a:pPr marL="0" indent="0">
              <a:buNone/>
            </a:pPr>
            <a:endParaRPr lang="en-GB" sz="3600" b="1" dirty="0"/>
          </a:p>
          <a:p>
            <a:pPr marL="0" indent="0" algn="ctr">
              <a:buNone/>
            </a:pPr>
            <a:r>
              <a:rPr lang="en-GB" sz="3600" b="1" dirty="0"/>
              <a:t>Major Behavioural Therapies</a:t>
            </a:r>
          </a:p>
        </p:txBody>
      </p:sp>
    </p:spTree>
    <p:extLst>
      <p:ext uri="{BB962C8B-B14F-4D97-AF65-F5344CB8AC3E}">
        <p14:creationId xmlns:p14="http://schemas.microsoft.com/office/powerpoint/2010/main" val="1789884915"/>
      </p:ext>
    </p:extLst>
  </p:cSld>
  <p:clrMapOvr>
    <a:masterClrMapping/>
  </p:clrMapOvr>
  <p:transition>
    <p:wedg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137B9-BEA2-F480-AA91-7F83D92F602A}"/>
              </a:ext>
            </a:extLst>
          </p:cNvPr>
          <p:cNvSpPr>
            <a:spLocks noGrp="1"/>
          </p:cNvSpPr>
          <p:nvPr>
            <p:ph type="title"/>
          </p:nvPr>
        </p:nvSpPr>
        <p:spPr/>
        <p:txBody>
          <a:bodyPr>
            <a:normAutofit fontScale="90000"/>
          </a:bodyPr>
          <a:lstStyle/>
          <a:p>
            <a:r>
              <a:rPr lang="en-US" u="sng" dirty="0"/>
              <a:t>Classical conditioning  (Ivan Pavlov)-</a:t>
            </a:r>
            <a:endParaRPr lang="en-GB" dirty="0"/>
          </a:p>
        </p:txBody>
      </p:sp>
      <p:sp>
        <p:nvSpPr>
          <p:cNvPr id="3" name="Content Placeholder 2">
            <a:extLst>
              <a:ext uri="{FF2B5EF4-FFF2-40B4-BE49-F238E27FC236}">
                <a16:creationId xmlns:a16="http://schemas.microsoft.com/office/drawing/2014/main" id="{7774F9F8-49B5-2323-923E-A5CA98E2CF36}"/>
              </a:ext>
            </a:extLst>
          </p:cNvPr>
          <p:cNvSpPr>
            <a:spLocks noGrp="1"/>
          </p:cNvSpPr>
          <p:nvPr>
            <p:ph idx="1"/>
          </p:nvPr>
        </p:nvSpPr>
        <p:spPr>
          <a:xfrm>
            <a:off x="304800" y="1219200"/>
            <a:ext cx="8534400" cy="5105400"/>
          </a:xfrm>
        </p:spPr>
        <p:txBody>
          <a:bodyPr>
            <a:normAutofit fontScale="92500" lnSpcReduction="10000"/>
          </a:bodyPr>
          <a:lstStyle/>
          <a:p>
            <a:pPr fontAlgn="base"/>
            <a:r>
              <a:rPr lang="en-US" dirty="0"/>
              <a:t>It involves learning by association and is usually the cause of most phobias</a:t>
            </a:r>
          </a:p>
          <a:p>
            <a:pPr fontAlgn="base"/>
            <a:r>
              <a:rPr lang="en-US" dirty="0"/>
              <a:t>It involves the pairing of a </a:t>
            </a:r>
            <a:r>
              <a:rPr lang="en-US" b="1" dirty="0"/>
              <a:t>neutral stimulus </a:t>
            </a:r>
            <a:r>
              <a:rPr lang="en-US" dirty="0"/>
              <a:t>and a </a:t>
            </a:r>
            <a:r>
              <a:rPr lang="en-US" b="1" dirty="0"/>
              <a:t>natural stimulus </a:t>
            </a:r>
            <a:r>
              <a:rPr lang="en-US" dirty="0"/>
              <a:t>(conditioned stimulus)</a:t>
            </a:r>
          </a:p>
          <a:p>
            <a:pPr lvl="0"/>
            <a:r>
              <a:rPr lang="en-US" dirty="0"/>
              <a:t>He did an experiment and confirmed that when food was placed in the dog’s mouth the dog would salivate</a:t>
            </a:r>
          </a:p>
          <a:p>
            <a:pPr lvl="0"/>
            <a:r>
              <a:rPr lang="en-US" dirty="0"/>
              <a:t>He later rang the bell and provided food to the dogs</a:t>
            </a:r>
          </a:p>
          <a:p>
            <a:pPr lvl="0"/>
            <a:r>
              <a:rPr lang="en-GB" sz="2600" dirty="0"/>
              <a:t>Hungry when you smell food, anxious with a dentist  drill, excited when mobile notification goes off</a:t>
            </a:r>
          </a:p>
        </p:txBody>
      </p:sp>
    </p:spTree>
    <p:extLst>
      <p:ext uri="{BB962C8B-B14F-4D97-AF65-F5344CB8AC3E}">
        <p14:creationId xmlns:p14="http://schemas.microsoft.com/office/powerpoint/2010/main" val="3734821852"/>
      </p:ext>
    </p:extLst>
  </p:cSld>
  <p:clrMapOvr>
    <a:masterClrMapping/>
  </p:clrMapOvr>
  <p:transition>
    <p:wedg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A2CA9-D75E-63EB-165C-09656C0AC143}"/>
              </a:ext>
            </a:extLst>
          </p:cNvPr>
          <p:cNvSpPr>
            <a:spLocks noGrp="1"/>
          </p:cNvSpPr>
          <p:nvPr>
            <p:ph type="title"/>
          </p:nvPr>
        </p:nvSpPr>
        <p:spPr/>
        <p:txBody>
          <a:bodyPr/>
          <a:lstStyle/>
          <a:p>
            <a:r>
              <a:rPr lang="en-US" u="sng" dirty="0"/>
              <a:t>Operant conditioning. (BF Skinner)-</a:t>
            </a:r>
            <a:endParaRPr lang="en-GB" dirty="0"/>
          </a:p>
        </p:txBody>
      </p:sp>
      <p:sp>
        <p:nvSpPr>
          <p:cNvPr id="3" name="Content Placeholder 2">
            <a:extLst>
              <a:ext uri="{FF2B5EF4-FFF2-40B4-BE49-F238E27FC236}">
                <a16:creationId xmlns:a16="http://schemas.microsoft.com/office/drawing/2014/main" id="{EBA65409-1EDB-1E5B-041C-511DAD04CB2C}"/>
              </a:ext>
            </a:extLst>
          </p:cNvPr>
          <p:cNvSpPr>
            <a:spLocks noGrp="1"/>
          </p:cNvSpPr>
          <p:nvPr>
            <p:ph idx="1"/>
          </p:nvPr>
        </p:nvSpPr>
        <p:spPr/>
        <p:txBody>
          <a:bodyPr>
            <a:normAutofit fontScale="70000" lnSpcReduction="20000"/>
          </a:bodyPr>
          <a:lstStyle/>
          <a:p>
            <a:pPr marL="0" indent="0">
              <a:buNone/>
            </a:pPr>
            <a:r>
              <a:rPr lang="en-US" sz="3400" dirty="0"/>
              <a:t>It involves learning by reinforcement (e.g., rewards and punishment) and can explain abnormal behavior should as eating disorders.</a:t>
            </a:r>
          </a:p>
          <a:p>
            <a:pPr marL="0" indent="0">
              <a:buNone/>
            </a:pPr>
            <a:r>
              <a:rPr lang="en-US" sz="3400" i="1" dirty="0"/>
              <a:t>He came up with the following: </a:t>
            </a:r>
            <a:endParaRPr lang="en-GB" sz="3400" i="1" dirty="0"/>
          </a:p>
          <a:p>
            <a:pPr marL="0" lvl="0" indent="0">
              <a:buNone/>
            </a:pPr>
            <a:r>
              <a:rPr lang="en-US" sz="3400" b="1" dirty="0"/>
              <a:t>Positive rein forcers</a:t>
            </a:r>
            <a:endParaRPr lang="en-GB" sz="3400" dirty="0"/>
          </a:p>
          <a:p>
            <a:pPr marL="0" indent="0">
              <a:buNone/>
            </a:pPr>
            <a:r>
              <a:rPr lang="en-US" sz="3400" dirty="0"/>
              <a:t>Are rewards given each time somebody gives a correct response to a stimulus. E.g. money, comfort, affection, praise and food.</a:t>
            </a:r>
            <a:r>
              <a:rPr lang="en-GB" sz="3400" dirty="0"/>
              <a:t> </a:t>
            </a:r>
          </a:p>
          <a:p>
            <a:pPr marL="0" indent="0">
              <a:buNone/>
            </a:pPr>
            <a:endParaRPr lang="en-US" sz="3400" b="1" dirty="0"/>
          </a:p>
          <a:p>
            <a:pPr marL="0" indent="0">
              <a:buNone/>
            </a:pPr>
            <a:r>
              <a:rPr lang="en-US" sz="3400" b="1" dirty="0"/>
              <a:t>Negative Rein Forcers</a:t>
            </a:r>
            <a:endParaRPr lang="en-GB" sz="3400" dirty="0"/>
          </a:p>
          <a:p>
            <a:pPr marL="0" indent="0">
              <a:buNone/>
            </a:pPr>
            <a:r>
              <a:rPr lang="en-US" sz="3400" dirty="0"/>
              <a:t>It involves the removal of an unpleasant stimulus once the correct response has been made. – </a:t>
            </a:r>
            <a:r>
              <a:rPr lang="en-US" sz="2900" dirty="0"/>
              <a:t>court fines, losing phone privileges</a:t>
            </a:r>
            <a:endParaRPr lang="en-GB" sz="2900" dirty="0"/>
          </a:p>
          <a:p>
            <a:endParaRPr lang="en-GB" dirty="0"/>
          </a:p>
        </p:txBody>
      </p:sp>
    </p:spTree>
    <p:extLst>
      <p:ext uri="{BB962C8B-B14F-4D97-AF65-F5344CB8AC3E}">
        <p14:creationId xmlns:p14="http://schemas.microsoft.com/office/powerpoint/2010/main" val="2962042743"/>
      </p:ext>
    </p:extLst>
  </p:cSld>
  <p:clrMapOvr>
    <a:masterClrMapping/>
  </p:clrMapOvr>
  <p:transition>
    <p:wedg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08431-823B-0A86-65EE-BCFE82709519}"/>
              </a:ext>
            </a:extLst>
          </p:cNvPr>
          <p:cNvSpPr>
            <a:spLocks noGrp="1"/>
          </p:cNvSpPr>
          <p:nvPr>
            <p:ph type="title"/>
          </p:nvPr>
        </p:nvSpPr>
        <p:spPr>
          <a:xfrm>
            <a:off x="381000" y="228600"/>
            <a:ext cx="8305800" cy="761999"/>
          </a:xfrm>
        </p:spPr>
        <p:txBody>
          <a:bodyPr>
            <a:noAutofit/>
          </a:bodyPr>
          <a:lstStyle/>
          <a:p>
            <a:br>
              <a:rPr lang="en-US" sz="3200" b="1" dirty="0"/>
            </a:br>
            <a:r>
              <a:rPr lang="en-US" sz="3200" b="1" dirty="0"/>
              <a:t>SOCIAL LEARNING – ALBERT BANDURA (1925)</a:t>
            </a:r>
            <a:br>
              <a:rPr lang="en-GB" sz="3200" dirty="0"/>
            </a:br>
            <a:endParaRPr lang="en-GB" sz="3200" dirty="0"/>
          </a:p>
        </p:txBody>
      </p:sp>
      <p:sp>
        <p:nvSpPr>
          <p:cNvPr id="3" name="Content Placeholder 2">
            <a:extLst>
              <a:ext uri="{FF2B5EF4-FFF2-40B4-BE49-F238E27FC236}">
                <a16:creationId xmlns:a16="http://schemas.microsoft.com/office/drawing/2014/main" id="{DAED0915-E700-E8BC-98EF-D2DE7E800D35}"/>
              </a:ext>
            </a:extLst>
          </p:cNvPr>
          <p:cNvSpPr>
            <a:spLocks noGrp="1"/>
          </p:cNvSpPr>
          <p:nvPr>
            <p:ph idx="1"/>
          </p:nvPr>
        </p:nvSpPr>
        <p:spPr>
          <a:xfrm>
            <a:off x="457200" y="990600"/>
            <a:ext cx="8229600" cy="5135564"/>
          </a:xfrm>
        </p:spPr>
        <p:txBody>
          <a:bodyPr>
            <a:normAutofit fontScale="77500" lnSpcReduction="20000"/>
          </a:bodyPr>
          <a:lstStyle/>
          <a:p>
            <a:r>
              <a:rPr lang="en-US" sz="3400" dirty="0"/>
              <a:t>Social Learning theory emphasize that behavior is learned through experiences with the environment and that cognitive factors influence learning.</a:t>
            </a:r>
          </a:p>
          <a:p>
            <a:endParaRPr lang="en-US" sz="3400" dirty="0"/>
          </a:p>
          <a:p>
            <a:r>
              <a:rPr lang="en-US" sz="3400" dirty="0"/>
              <a:t>For Observational learning to take place Bandura came up with the following requirements:</a:t>
            </a:r>
            <a:endParaRPr lang="en-GB" sz="3400" dirty="0"/>
          </a:p>
          <a:p>
            <a:pPr lvl="0"/>
            <a:r>
              <a:rPr lang="en-US" sz="3400" b="1" dirty="0"/>
              <a:t>Attention -</a:t>
            </a:r>
            <a:r>
              <a:rPr lang="en-US" sz="3400" dirty="0"/>
              <a:t> Without which no one can learn</a:t>
            </a:r>
            <a:endParaRPr lang="en-GB" sz="3400" dirty="0"/>
          </a:p>
          <a:p>
            <a:pPr lvl="0"/>
            <a:r>
              <a:rPr lang="en-US" sz="3400" b="1" dirty="0"/>
              <a:t>Retention-</a:t>
            </a:r>
            <a:r>
              <a:rPr lang="en-US" sz="3400" dirty="0"/>
              <a:t> Which is essential if observable behavior is to be remembered.</a:t>
            </a:r>
            <a:endParaRPr lang="en-GB" sz="3400" dirty="0"/>
          </a:p>
          <a:p>
            <a:pPr lvl="0"/>
            <a:r>
              <a:rPr lang="en-US" sz="3400" b="1" dirty="0"/>
              <a:t>Reproduce-</a:t>
            </a:r>
            <a:r>
              <a:rPr lang="en-US" sz="3400" dirty="0"/>
              <a:t> Reproduce the behavior retained when appropriate</a:t>
            </a:r>
            <a:endParaRPr lang="en-GB" sz="3400" dirty="0"/>
          </a:p>
          <a:p>
            <a:pPr lvl="0"/>
            <a:r>
              <a:rPr lang="en-US" sz="3400" b="1" dirty="0"/>
              <a:t>Motivation -</a:t>
            </a:r>
            <a:r>
              <a:rPr lang="en-US" sz="3400" dirty="0"/>
              <a:t>A good reason to perform the act.</a:t>
            </a:r>
          </a:p>
          <a:p>
            <a:pPr lvl="0"/>
            <a:r>
              <a:rPr lang="en-US" sz="2600" dirty="0"/>
              <a:t>(child learns to say thank you, media and role model influences, study habits from top performers)</a:t>
            </a:r>
            <a:endParaRPr lang="en-GB" sz="2600" dirty="0"/>
          </a:p>
          <a:p>
            <a:endParaRPr lang="en-GB" dirty="0"/>
          </a:p>
        </p:txBody>
      </p:sp>
    </p:spTree>
    <p:extLst>
      <p:ext uri="{BB962C8B-B14F-4D97-AF65-F5344CB8AC3E}">
        <p14:creationId xmlns:p14="http://schemas.microsoft.com/office/powerpoint/2010/main" val="2341302353"/>
      </p:ext>
    </p:extLst>
  </p:cSld>
  <p:clrMapOvr>
    <a:masterClrMapping/>
  </p:clrMapOvr>
  <p:transition>
    <p:wedg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1284F-ECE8-3FF2-A827-926A11237BFD}"/>
              </a:ext>
            </a:extLst>
          </p:cNvPr>
          <p:cNvSpPr>
            <a:spLocks noGrp="1"/>
          </p:cNvSpPr>
          <p:nvPr>
            <p:ph type="title"/>
          </p:nvPr>
        </p:nvSpPr>
        <p:spPr/>
        <p:txBody>
          <a:bodyPr>
            <a:normAutofit fontScale="90000"/>
          </a:bodyPr>
          <a:lstStyle/>
          <a:p>
            <a:br>
              <a:rPr lang="en-US" b="1" dirty="0"/>
            </a:br>
            <a:r>
              <a:rPr lang="en-US" b="1" dirty="0"/>
              <a:t>Goals of therapy</a:t>
            </a:r>
            <a:br>
              <a:rPr lang="en-GB" dirty="0"/>
            </a:br>
            <a:endParaRPr lang="en-GB" dirty="0"/>
          </a:p>
        </p:txBody>
      </p:sp>
      <p:sp>
        <p:nvSpPr>
          <p:cNvPr id="3" name="Content Placeholder 2">
            <a:extLst>
              <a:ext uri="{FF2B5EF4-FFF2-40B4-BE49-F238E27FC236}">
                <a16:creationId xmlns:a16="http://schemas.microsoft.com/office/drawing/2014/main" id="{BC08A392-2512-6360-5AB6-7C8FC4339E00}"/>
              </a:ext>
            </a:extLst>
          </p:cNvPr>
          <p:cNvSpPr>
            <a:spLocks noGrp="1"/>
          </p:cNvSpPr>
          <p:nvPr>
            <p:ph idx="1"/>
          </p:nvPr>
        </p:nvSpPr>
        <p:spPr/>
        <p:txBody>
          <a:bodyPr/>
          <a:lstStyle/>
          <a:p>
            <a:pPr lvl="0"/>
            <a:r>
              <a:rPr lang="en-US" dirty="0"/>
              <a:t>To help clients acquire skills or alleviate their problem.</a:t>
            </a:r>
            <a:endParaRPr lang="en-GB" dirty="0"/>
          </a:p>
          <a:p>
            <a:pPr lvl="0"/>
            <a:r>
              <a:rPr lang="en-US" dirty="0"/>
              <a:t>Relieving people of behaviors that interfere with effective living.</a:t>
            </a:r>
            <a:endParaRPr lang="en-GB" dirty="0"/>
          </a:p>
          <a:p>
            <a:pPr lvl="0"/>
            <a:r>
              <a:rPr lang="en-US" dirty="0"/>
              <a:t>Help the client replace maladaptive behaviors with adaptive one.</a:t>
            </a:r>
            <a:endParaRPr lang="en-GB" dirty="0"/>
          </a:p>
          <a:p>
            <a:endParaRPr lang="en-GB" dirty="0"/>
          </a:p>
        </p:txBody>
      </p:sp>
    </p:spTree>
    <p:extLst>
      <p:ext uri="{BB962C8B-B14F-4D97-AF65-F5344CB8AC3E}">
        <p14:creationId xmlns:p14="http://schemas.microsoft.com/office/powerpoint/2010/main" val="2421469337"/>
      </p:ext>
    </p:extLst>
  </p:cSld>
  <p:clrMapOvr>
    <a:masterClrMapping/>
  </p:clrMapOvr>
  <p:transition>
    <p:wedg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53DD-754C-2B08-061A-E4E1E40FED39}"/>
              </a:ext>
            </a:extLst>
          </p:cNvPr>
          <p:cNvSpPr>
            <a:spLocks noGrp="1"/>
          </p:cNvSpPr>
          <p:nvPr>
            <p:ph type="title"/>
          </p:nvPr>
        </p:nvSpPr>
        <p:spPr/>
        <p:txBody>
          <a:bodyPr>
            <a:normAutofit fontScale="90000"/>
          </a:bodyPr>
          <a:lstStyle/>
          <a:p>
            <a:br>
              <a:rPr lang="en-US" b="1" dirty="0"/>
            </a:br>
            <a:r>
              <a:rPr lang="en-US" b="1" dirty="0"/>
              <a:t>Therapist function and role</a:t>
            </a:r>
            <a:br>
              <a:rPr lang="en-GB" dirty="0"/>
            </a:br>
            <a:endParaRPr lang="en-GB" dirty="0"/>
          </a:p>
        </p:txBody>
      </p:sp>
      <p:sp>
        <p:nvSpPr>
          <p:cNvPr id="3" name="Content Placeholder 2">
            <a:extLst>
              <a:ext uri="{FF2B5EF4-FFF2-40B4-BE49-F238E27FC236}">
                <a16:creationId xmlns:a16="http://schemas.microsoft.com/office/drawing/2014/main" id="{F2E9CB65-A7D7-812B-6C20-A154F4ED1CAD}"/>
              </a:ext>
            </a:extLst>
          </p:cNvPr>
          <p:cNvSpPr>
            <a:spLocks noGrp="1"/>
          </p:cNvSpPr>
          <p:nvPr>
            <p:ph idx="1"/>
          </p:nvPr>
        </p:nvSpPr>
        <p:spPr/>
        <p:txBody>
          <a:bodyPr/>
          <a:lstStyle/>
          <a:p>
            <a:pPr lvl="0"/>
            <a:r>
              <a:rPr lang="en-US" dirty="0"/>
              <a:t>Become a role model</a:t>
            </a:r>
            <a:endParaRPr lang="en-GB" dirty="0"/>
          </a:p>
          <a:p>
            <a:pPr lvl="0"/>
            <a:r>
              <a:rPr lang="en-US" dirty="0"/>
              <a:t>Explaining alternative courses of action that are available.</a:t>
            </a:r>
            <a:endParaRPr lang="en-GB" dirty="0"/>
          </a:p>
          <a:p>
            <a:pPr lvl="0"/>
            <a:r>
              <a:rPr lang="en-US" dirty="0"/>
              <a:t>Helping clients deal with their anxieties.</a:t>
            </a:r>
            <a:endParaRPr lang="en-GB" dirty="0"/>
          </a:p>
          <a:p>
            <a:endParaRPr lang="en-GB" dirty="0"/>
          </a:p>
        </p:txBody>
      </p:sp>
    </p:spTree>
    <p:extLst>
      <p:ext uri="{BB962C8B-B14F-4D97-AF65-F5344CB8AC3E}">
        <p14:creationId xmlns:p14="http://schemas.microsoft.com/office/powerpoint/2010/main" val="2213094154"/>
      </p:ext>
    </p:extLst>
  </p:cSld>
  <p:clrMapOvr>
    <a:masterClrMapping/>
  </p:clrMapOvr>
  <p:transition>
    <p:wedg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Therapy Techniques</a:t>
            </a:r>
            <a:br>
              <a:rPr lang="en-US" sz="6000" b="1" dirty="0"/>
            </a:br>
            <a:endParaRPr lang="en-US" dirty="0"/>
          </a:p>
        </p:txBody>
      </p:sp>
      <p:sp>
        <p:nvSpPr>
          <p:cNvPr id="3" name="Content Placeholder 2"/>
          <p:cNvSpPr>
            <a:spLocks noGrp="1"/>
          </p:cNvSpPr>
          <p:nvPr>
            <p:ph idx="1"/>
          </p:nvPr>
        </p:nvSpPr>
        <p:spPr>
          <a:xfrm>
            <a:off x="457200" y="1295400"/>
            <a:ext cx="8229600" cy="4830763"/>
          </a:xfrm>
        </p:spPr>
        <p:txBody>
          <a:bodyPr/>
          <a:lstStyle/>
          <a:p>
            <a:r>
              <a:rPr lang="en-US" dirty="0"/>
              <a:t>Relaxation – </a:t>
            </a:r>
            <a:r>
              <a:rPr lang="en-US" sz="2400" dirty="0"/>
              <a:t>breathing, dancing, laughing, take a leave</a:t>
            </a:r>
            <a:endParaRPr lang="en-US" dirty="0"/>
          </a:p>
          <a:p>
            <a:r>
              <a:rPr lang="en-US" dirty="0"/>
              <a:t>Systematic Desensitization</a:t>
            </a:r>
          </a:p>
          <a:p>
            <a:r>
              <a:rPr lang="en-US" dirty="0"/>
              <a:t>Aversive Therapy</a:t>
            </a:r>
          </a:p>
          <a:p>
            <a:r>
              <a:rPr lang="en-US" dirty="0"/>
              <a:t>Flooding</a:t>
            </a:r>
          </a:p>
          <a:p>
            <a:r>
              <a:rPr lang="en-US" dirty="0"/>
              <a:t>Assertive Training</a:t>
            </a:r>
          </a:p>
          <a:p>
            <a:r>
              <a:rPr lang="en-US" dirty="0"/>
              <a:t>Aversive Training</a:t>
            </a:r>
          </a:p>
          <a:p>
            <a:r>
              <a:rPr lang="en-US" dirty="0"/>
              <a:t>Modelling – </a:t>
            </a:r>
            <a:r>
              <a:rPr lang="en-US" sz="2400" dirty="0"/>
              <a:t>Live, Symbolic, Multiple</a:t>
            </a:r>
            <a:endParaRPr lang="en-US" dirty="0"/>
          </a:p>
          <a:p>
            <a:endParaRPr lang="en-US" dirty="0"/>
          </a:p>
          <a:p>
            <a:endParaRPr lang="en-US" dirty="0"/>
          </a:p>
        </p:txBody>
      </p:sp>
    </p:spTree>
  </p:cSld>
  <p:clrMapOvr>
    <a:masterClrMapping/>
  </p:clrMapOvr>
  <p:transition>
    <p:wedg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Rational Emotive Behavior Therapy (REBT)-</a:t>
            </a:r>
            <a:r>
              <a:rPr lang="en-US" dirty="0"/>
              <a:t> </a:t>
            </a:r>
            <a:r>
              <a:rPr lang="en-US" sz="3100" dirty="0"/>
              <a:t>Albert Ellis </a:t>
            </a:r>
            <a:br>
              <a:rPr lang="en-US" sz="3100" b="1" dirty="0"/>
            </a:br>
            <a:endParaRPr lang="en-US" sz="3100" dirty="0"/>
          </a:p>
        </p:txBody>
      </p:sp>
      <p:sp>
        <p:nvSpPr>
          <p:cNvPr id="3" name="Content Placeholder 2"/>
          <p:cNvSpPr>
            <a:spLocks noGrp="1"/>
          </p:cNvSpPr>
          <p:nvPr>
            <p:ph idx="1"/>
          </p:nvPr>
        </p:nvSpPr>
        <p:spPr/>
        <p:txBody>
          <a:bodyPr>
            <a:normAutofit/>
          </a:bodyPr>
          <a:lstStyle/>
          <a:p>
            <a:pPr fontAlgn="base"/>
            <a:r>
              <a:rPr lang="en-US" i="1" dirty="0"/>
              <a:t>Goal: People are largely irrational, guiding them to act and react in ways that are inappropriate, change the irrational thoughts </a:t>
            </a:r>
            <a:endParaRPr lang="en-US" dirty="0"/>
          </a:p>
          <a:p>
            <a:endParaRPr lang="en-US" dirty="0"/>
          </a:p>
        </p:txBody>
      </p:sp>
    </p:spTree>
  </p:cSld>
  <p:clrMapOvr>
    <a:masterClrMapping/>
  </p:clrMapOvr>
  <p:transition>
    <p:wedg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It proposes that each of us hold a unique set of assumptions about ourselves and our world that serve to guide us through life and determine our reactions to the various situations we encounter. </a:t>
            </a:r>
          </a:p>
          <a:p>
            <a:endParaRPr lang="en-US" dirty="0"/>
          </a:p>
        </p:txBody>
      </p:sp>
    </p:spTree>
  </p:cSld>
  <p:clrMapOvr>
    <a:masterClrMapping/>
  </p:clrMapOvr>
  <p:transition>
    <p:wedg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Common Irrational Assumptions</a:t>
            </a:r>
            <a:r>
              <a:rPr lang="en-US" dirty="0"/>
              <a:t>:</a:t>
            </a:r>
            <a:br>
              <a:rPr lang="en-US" dirty="0"/>
            </a:br>
            <a:endParaRPr lang="en-US" dirty="0"/>
          </a:p>
        </p:txBody>
      </p:sp>
      <p:sp>
        <p:nvSpPr>
          <p:cNvPr id="3" name="Content Placeholder 2"/>
          <p:cNvSpPr>
            <a:spLocks noGrp="1"/>
          </p:cNvSpPr>
          <p:nvPr>
            <p:ph idx="1"/>
          </p:nvPr>
        </p:nvSpPr>
        <p:spPr>
          <a:xfrm>
            <a:off x="457200" y="1066800"/>
            <a:ext cx="8229600" cy="5059363"/>
          </a:xfrm>
        </p:spPr>
        <p:txBody>
          <a:bodyPr>
            <a:normAutofit fontScale="85000" lnSpcReduction="10000"/>
          </a:bodyPr>
          <a:lstStyle/>
          <a:p>
            <a:pPr fontAlgn="base">
              <a:buNone/>
            </a:pPr>
            <a:r>
              <a:rPr lang="en-US" i="1" dirty="0"/>
              <a:t>• The idea that one should be thoroughly competent at everything.</a:t>
            </a:r>
            <a:endParaRPr lang="en-US" dirty="0"/>
          </a:p>
          <a:p>
            <a:pPr fontAlgn="base">
              <a:buNone/>
            </a:pPr>
            <a:r>
              <a:rPr lang="en-US" i="1" dirty="0"/>
              <a:t>• The idea that is it catastrophic when things are not the way you want them to be.</a:t>
            </a:r>
            <a:endParaRPr lang="en-US" dirty="0"/>
          </a:p>
          <a:p>
            <a:pPr fontAlgn="base">
              <a:buNone/>
            </a:pPr>
            <a:r>
              <a:rPr lang="en-US" i="1" dirty="0"/>
              <a:t>• The idea that people have no control over their happiness.</a:t>
            </a:r>
            <a:endParaRPr lang="en-US" dirty="0"/>
          </a:p>
          <a:p>
            <a:pPr fontAlgn="base">
              <a:buNone/>
            </a:pPr>
            <a:r>
              <a:rPr lang="en-US" i="1" dirty="0"/>
              <a:t>• The idea that you need someone stronger than yourself to be dependent on.</a:t>
            </a:r>
            <a:endParaRPr lang="en-US" dirty="0"/>
          </a:p>
          <a:p>
            <a:pPr fontAlgn="base">
              <a:buNone/>
            </a:pPr>
            <a:r>
              <a:rPr lang="en-US" i="1" dirty="0"/>
              <a:t>• The idea that your past history greatly influences your present life.</a:t>
            </a:r>
            <a:endParaRPr lang="en-US" dirty="0"/>
          </a:p>
          <a:p>
            <a:pPr fontAlgn="base">
              <a:buNone/>
            </a:pPr>
            <a:r>
              <a:rPr lang="en-US" i="1" dirty="0"/>
              <a:t>• The idea that there is a perfect solution to human problem, and it’s a disaster if you don’t find it.</a:t>
            </a:r>
            <a:endParaRPr lang="en-US" dirty="0"/>
          </a:p>
          <a:p>
            <a:endParaRPr lang="en-US" dirty="0"/>
          </a:p>
        </p:txBody>
      </p:sp>
    </p:spTree>
  </p:cSld>
  <p:clrMapOvr>
    <a:masterClrMapping/>
  </p:clrMapOvr>
  <p:transition>
    <p:wedg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b="1" dirty="0"/>
            </a:br>
            <a:r>
              <a:rPr lang="en-US" b="1" dirty="0"/>
              <a:t>Cognitive Therapy- ABC Technique of Irrational Beliefs</a:t>
            </a:r>
            <a:r>
              <a:rPr lang="en-US" dirty="0"/>
              <a:t>.</a:t>
            </a:r>
            <a:br>
              <a:rPr lang="en-US" dirty="0"/>
            </a:br>
            <a:endParaRPr lang="en-US" b="1" dirty="0"/>
          </a:p>
        </p:txBody>
      </p:sp>
      <p:sp>
        <p:nvSpPr>
          <p:cNvPr id="3" name="Content Placeholder 2"/>
          <p:cNvSpPr>
            <a:spLocks noGrp="1"/>
          </p:cNvSpPr>
          <p:nvPr>
            <p:ph idx="1"/>
          </p:nvPr>
        </p:nvSpPr>
        <p:spPr/>
        <p:txBody>
          <a:bodyPr>
            <a:normAutofit fontScale="92500" lnSpcReduction="20000"/>
          </a:bodyPr>
          <a:lstStyle/>
          <a:p>
            <a:pPr fontAlgn="base"/>
            <a:r>
              <a:rPr lang="en-US" b="1" dirty="0"/>
              <a:t> A - Activating Event or objective situation.</a:t>
            </a:r>
            <a:r>
              <a:rPr lang="en-US" dirty="0"/>
              <a:t> This is an event that ultimately leads to some type of high emotional response or negative dysfunctional thinking.</a:t>
            </a:r>
          </a:p>
          <a:p>
            <a:pPr fontAlgn="base"/>
            <a:r>
              <a:rPr lang="en-US" b="1" dirty="0"/>
              <a:t>B - Beliefs.</a:t>
            </a:r>
            <a:r>
              <a:rPr lang="en-US" dirty="0"/>
              <a:t> –This is the belief/ assumption that a client hold about the event</a:t>
            </a:r>
          </a:p>
          <a:p>
            <a:pPr fontAlgn="base"/>
            <a:r>
              <a:rPr lang="en-US" b="1" dirty="0"/>
              <a:t>C - Consequence.</a:t>
            </a:r>
            <a:r>
              <a:rPr lang="en-US" dirty="0"/>
              <a:t> This is the negative feelings and dysfunctional behaviors that ensued. The negative thoughts are seen as a connecting bridge between the situation and the distressing feelings. </a:t>
            </a:r>
          </a:p>
          <a:p>
            <a:endParaRPr lang="en-US" dirty="0"/>
          </a:p>
        </p:txBody>
      </p:sp>
    </p:spTree>
  </p:cSld>
  <p:clrMapOvr>
    <a:masterClrMapping/>
  </p:clrMapOvr>
  <p:transition>
    <p:wedg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Ellis ABC model of therapy example"/>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066800"/>
            <a:ext cx="7391400" cy="5334000"/>
          </a:xfrm>
          <a:prstGeom prst="rect">
            <a:avLst/>
          </a:prstGeom>
          <a:noFill/>
          <a:ln>
            <a:noFill/>
          </a:ln>
        </p:spPr>
      </p:pic>
    </p:spTree>
  </p:cSld>
  <p:clrMapOvr>
    <a:masterClrMapping/>
  </p:clrMapOvr>
  <p:transition>
    <p:wedg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lstStyle/>
          <a:p>
            <a:pPr fontAlgn="base">
              <a:buNone/>
            </a:pPr>
            <a:r>
              <a:rPr lang="en-US"/>
              <a:t>   Gina </a:t>
            </a:r>
            <a:r>
              <a:rPr lang="en-US" dirty="0"/>
              <a:t>is upset because she got a low mark on a math test. The Activating event, A, is that she failed her test. The Belief, B, is that she must have good grades or she is worthless. The Consequence, C, is that Gina feels depressed.</a:t>
            </a:r>
          </a:p>
          <a:p>
            <a:endParaRPr lang="en-US" dirty="0"/>
          </a:p>
        </p:txBody>
      </p:sp>
    </p:spTree>
  </p:cSld>
  <p:clrMapOvr>
    <a:masterClrMapping/>
  </p:clrMapOvr>
  <p:transition>
    <p:wedg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6E9C20DDA4E404D8281950EF79DAFAD" ma:contentTypeVersion="9" ma:contentTypeDescription="Create a new document." ma:contentTypeScope="" ma:versionID="94d34141896495185ee7f7cf3f4f5c3c">
  <xsd:schema xmlns:xsd="http://www.w3.org/2001/XMLSchema" xmlns:xs="http://www.w3.org/2001/XMLSchema" xmlns:p="http://schemas.microsoft.com/office/2006/metadata/properties" xmlns:ns3="2c75728f-b795-4b7d-86e3-d34a4c4bd722" targetNamespace="http://schemas.microsoft.com/office/2006/metadata/properties" ma:root="true" ma:fieldsID="7d5fb55d2c2e97021435aa5ccda38749" ns3:_="">
    <xsd:import namespace="2c75728f-b795-4b7d-86e3-d34a4c4bd72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5728f-b795-4b7d-86e3-d34a4c4bd7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EA689B2-BEAE-45D2-BBE6-98E81BDB332C}">
  <ds:schemaRefs>
    <ds:schemaRef ds:uri="http://schemas.microsoft.com/sharepoint/v3/contenttype/forms"/>
  </ds:schemaRefs>
</ds:datastoreItem>
</file>

<file path=customXml/itemProps2.xml><?xml version="1.0" encoding="utf-8"?>
<ds:datastoreItem xmlns:ds="http://schemas.openxmlformats.org/officeDocument/2006/customXml" ds:itemID="{1BCE4594-0BDF-483E-883C-3C86F3421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5728f-b795-4b7d-86e3-d34a4c4bd7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855BA7-F3B8-499F-A58E-A9033DDEA21C}">
  <ds:schemaRefs>
    <ds:schemaRef ds:uri="http://www.w3.org/XML/1998/namespace"/>
    <ds:schemaRef ds:uri="http://purl.org/dc/elements/1.1/"/>
    <ds:schemaRef ds:uri="http://schemas.microsoft.com/office/2006/metadata/properties"/>
    <ds:schemaRef ds:uri="http://schemas.openxmlformats.org/package/2006/metadata/core-properties"/>
    <ds:schemaRef ds:uri="2c75728f-b795-4b7d-86e3-d34a4c4bd722"/>
    <ds:schemaRef ds:uri="http://schemas.microsoft.com/office/2006/documentManagement/types"/>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481</TotalTime>
  <Words>1675</Words>
  <Application>Microsoft Office PowerPoint</Application>
  <PresentationFormat>On-screen Show (4:3)</PresentationFormat>
  <Paragraphs>139</Paragraphs>
  <Slides>33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Calibri</vt:lpstr>
      <vt:lpstr>Cambria</vt:lpstr>
      <vt:lpstr>Office Theme</vt:lpstr>
      <vt:lpstr>INTRODUCTION TO COUNSELLING</vt:lpstr>
      <vt:lpstr> What is Counseling?  </vt:lpstr>
      <vt:lpstr> Difference between Counseling and Guidance? </vt:lpstr>
      <vt:lpstr> Types of Counseling </vt:lpstr>
      <vt:lpstr>PowerPoint Presentation</vt:lpstr>
      <vt:lpstr>COUNSELLING THEORIES </vt:lpstr>
      <vt:lpstr> Psychodynamic Theory – Sigmund Freud</vt:lpstr>
      <vt:lpstr>PowerPoint Presentation</vt:lpstr>
      <vt:lpstr>PowerPoint Presentation</vt:lpstr>
      <vt:lpstr>PowerPoint Presentation</vt:lpstr>
      <vt:lpstr>Psychosocial Development stages</vt:lpstr>
      <vt:lpstr>PowerPoint Presentation</vt:lpstr>
      <vt:lpstr>PowerPoint Presentation</vt:lpstr>
      <vt:lpstr>Core Conditions </vt:lpstr>
      <vt:lpstr>PowerPoint Presentation</vt:lpstr>
      <vt:lpstr>PowerPoint Presentation</vt:lpstr>
      <vt:lpstr>PowerPoint Presentation</vt:lpstr>
      <vt:lpstr>PowerPoint Presentation</vt:lpstr>
      <vt:lpstr>Behavioral Therapy-  Ivan Pavlov; BF Skinner, Albert Bandura </vt:lpstr>
      <vt:lpstr> What are the basic assumptions? </vt:lpstr>
      <vt:lpstr>PowerPoint Presentation</vt:lpstr>
      <vt:lpstr>Classical conditioning  (Ivan Pavlov)-</vt:lpstr>
      <vt:lpstr>Operant conditioning. (BF Skinner)-</vt:lpstr>
      <vt:lpstr> SOCIAL LEARNING – ALBERT BANDURA (1925) </vt:lpstr>
      <vt:lpstr> Goals of therapy </vt:lpstr>
      <vt:lpstr> Therapist function and role </vt:lpstr>
      <vt:lpstr> Therapy Techniques </vt:lpstr>
      <vt:lpstr> Rational Emotive Behavior Therapy (REBT)- Albert Ellis  </vt:lpstr>
      <vt:lpstr>PowerPoint Presentation</vt:lpstr>
      <vt:lpstr>Common Irrational Assumptions: </vt:lpstr>
      <vt:lpstr> Cognitive Therapy- ABC Technique of Irrational Beliefs. </vt:lpstr>
      <vt:lpstr>PowerPoint Presentation</vt:lpstr>
      <vt:lpstr>Example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COUNSELLING</dc:title>
  <dc:creator>Microsoft</dc:creator>
  <cp:lastModifiedBy>Warari George</cp:lastModifiedBy>
  <cp:revision>16</cp:revision>
  <dcterms:created xsi:type="dcterms:W3CDTF">2018-01-08T10:12:03Z</dcterms:created>
  <dcterms:modified xsi:type="dcterms:W3CDTF">2026-02-11T13:15:34Z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0x01010026E9C20DDA4E404D8281950EF79DAFAD</vt:lpwstr>
  </property>
</Properties>
</file>